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3"/>
    <p:sldId id="256" r:id="rId4"/>
    <p:sldId id="257" r:id="rId5"/>
    <p:sldId id="258" r:id="rId6"/>
    <p:sldId id="272" r:id="rId7"/>
    <p:sldId id="259" r:id="rId8"/>
    <p:sldId id="262" r:id="rId9"/>
    <p:sldId id="284" r:id="rId10"/>
    <p:sldId id="261" r:id="rId11"/>
    <p:sldId id="267" r:id="rId12"/>
    <p:sldId id="285" r:id="rId13"/>
    <p:sldId id="270" r:id="rId14"/>
    <p:sldId id="271" r:id="rId15"/>
    <p:sldId id="260" r:id="rId16"/>
    <p:sldId id="283" r:id="rId17"/>
    <p:sldId id="265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2A4C-98DC-4AE7-9C88-1A46F26966C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3930-6BA5-45E1-9DDB-9AB382335F68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2A4C-98DC-4AE7-9C88-1A46F26966C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3930-6BA5-45E1-9DDB-9AB382335F6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2A4C-98DC-4AE7-9C88-1A46F26966C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3930-6BA5-45E1-9DDB-9AB382335F6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2A4C-98DC-4AE7-9C88-1A46F26966C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3930-6BA5-45E1-9DDB-9AB382335F68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2A4C-98DC-4AE7-9C88-1A46F26966C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3930-6BA5-45E1-9DDB-9AB382335F6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2A4C-98DC-4AE7-9C88-1A46F26966C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3930-6BA5-45E1-9DDB-9AB382335F68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2A4C-98DC-4AE7-9C88-1A46F26966CB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3930-6BA5-45E1-9DDB-9AB382335F68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2A4C-98DC-4AE7-9C88-1A46F26966CB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3930-6BA5-45E1-9DDB-9AB382335F6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2A4C-98DC-4AE7-9C88-1A46F26966CB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3930-6BA5-45E1-9DDB-9AB382335F6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2A4C-98DC-4AE7-9C88-1A46F26966C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3930-6BA5-45E1-9DDB-9AB382335F6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2A4C-98DC-4AE7-9C88-1A46F26966C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3930-6BA5-45E1-9DDB-9AB382335F68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D52A4C-98DC-4AE7-9C88-1A46F26966C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B13930-6BA5-45E1-9DDB-9AB382335F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p>
            <a:r>
              <a:rPr lang="ru-RU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язык. 9 класс. </a:t>
            </a:r>
            <a:endParaRPr lang="ru-RU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Комплексный анализ текста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 русского языка и литературы: Истамгазиева Ж.В</a:t>
            </a:r>
            <a:endParaRPr lang="ru-RU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Текстовое поле 99"/>
          <p:cNvSpPr txBox="1"/>
          <p:nvPr/>
        </p:nvSpPr>
        <p:spPr>
          <a:xfrm>
            <a:off x="467360" y="260350"/>
            <a:ext cx="816356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ru-RU" altLang="en-US" sz="2800" b="1">
                <a:solidFill>
                  <a:srgbClr val="010101"/>
                </a:solidFill>
                <a:latin typeface="Times New Roman" panose="02020603050405020304" pitchFamily="18" charset="0"/>
                <a:cs typeface="Segoe UI" panose="020B0502040204020203" charset="0"/>
              </a:rPr>
              <a:t>2-ой  абзац.</a:t>
            </a:r>
            <a:endParaRPr lang="ru-RU" altLang="en-US" sz="2800" b="1">
              <a:solidFill>
                <a:srgbClr val="010101"/>
              </a:solidFill>
              <a:latin typeface="Times New Roman" panose="02020603050405020304" pitchFamily="18" charset="0"/>
              <a:cs typeface="Segoe UI" panose="020B0502040204020203" charset="0"/>
            </a:endParaRPr>
          </a:p>
          <a:p>
            <a:pPr indent="0"/>
            <a:r>
              <a:rPr lang="en-US" sz="2800" b="0">
                <a:solidFill>
                  <a:srgbClr val="010101"/>
                </a:solidFill>
                <a:latin typeface="Times New Roman" panose="02020603050405020304" pitchFamily="18" charset="0"/>
                <a:cs typeface="Segoe UI" panose="020B0502040204020203" charset="0"/>
              </a:rPr>
              <a:t>7) Надо быть патриотом, но не националистом. 8)Нет необходимости ненавидеть чужую семью, потому что любишь свою. 9)Нет необходимости ненавидеть другие народы, потому что ты патриот. 10)Между патриотизмом и национализмом глубокое различие. 11)В первом – любовь к своей стране, во втором – ненависть ко всем другим.</a:t>
            </a:r>
            <a:endParaRPr lang="ru-RU" alt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02870" y="332740"/>
            <a:ext cx="8912860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4400">
                <a:solidFill>
                  <a:srgbClr val="303030"/>
                </a:solidFill>
                <a:latin typeface="Tahoma" panose="020B0604030504040204" charset="0"/>
                <a:ea typeface="SimSun" panose="02010600030101010101" pitchFamily="2" charset="-122"/>
              </a:rPr>
              <a:t>Важно быть патриотом, а не националистом. Патриот любит свой народ без ненависти к другим. Патриотизм – это любовь к своей стране. Национализм – это ненависть ко всем другим. И в этом их глубокое различие.</a:t>
            </a:r>
            <a:endParaRPr lang="ru-RU" altLang="en-US" sz="4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Текстовое поле 99"/>
          <p:cNvSpPr txBox="1"/>
          <p:nvPr/>
        </p:nvSpPr>
        <p:spPr>
          <a:xfrm>
            <a:off x="394970" y="404495"/>
            <a:ext cx="8298815" cy="6554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ru-RU" altLang="en-US" sz="2800" b="1">
                <a:solidFill>
                  <a:srgbClr val="010101"/>
                </a:solidFill>
                <a:latin typeface="Times New Roman" panose="02020603050405020304" pitchFamily="18" charset="0"/>
                <a:cs typeface="Segoe UI" panose="020B0502040204020203" charset="0"/>
              </a:rPr>
              <a:t>3-ий абзац.</a:t>
            </a:r>
            <a:endParaRPr lang="ru-RU" altLang="en-US" sz="2800" b="1">
              <a:solidFill>
                <a:srgbClr val="010101"/>
              </a:solidFill>
              <a:latin typeface="Times New Roman" panose="02020603050405020304" pitchFamily="18" charset="0"/>
              <a:cs typeface="Segoe UI" panose="020B0502040204020203" charset="0"/>
            </a:endParaRPr>
          </a:p>
          <a:p>
            <a:pPr indent="0"/>
            <a:r>
              <a:rPr lang="en-US" sz="2800" b="0">
                <a:solidFill>
                  <a:srgbClr val="010101"/>
                </a:solidFill>
                <a:latin typeface="Times New Roman" panose="02020603050405020304" pitchFamily="18" charset="0"/>
                <a:cs typeface="Segoe UI" panose="020B0502040204020203" charset="0"/>
              </a:rPr>
              <a:t>12)Большая цель добра начинается с малого – с желания добра своим близким, но, расширяясь, она захватывает все более широкий круг вопросов.13)Любовь не должна быть безотчетной, она должна быть умной,должна  соединяться  с умением замечать недостатки,  как  в окружающих людях, так и в себе, бороться с ними. 14) Любовь  должна быть соединена с мудростью. 15 )Мудрость – это ум, соединенный с добротой. 16)Ум без доброты – хитрость, которая  рано или поздно оборачивается против самого хитреца. 17)</a:t>
            </a:r>
            <a:r>
              <a:rPr lang="en-US" sz="2800" b="0">
                <a:solidFill>
                  <a:srgbClr val="30303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Мудрость же приносит человеку доброе имя, прочное счастье и ту спокойную совесть, которая ценнее всего. </a:t>
            </a:r>
            <a:r>
              <a:rPr lang="en-US" sz="2800" b="0">
                <a:solidFill>
                  <a:srgbClr val="303030"/>
                </a:solidFill>
                <a:latin typeface="Tahoma" panose="020B0604030504040204" charset="0"/>
                <a:cs typeface="Calibri" panose="020F0502020204030204" pitchFamily="34" charset="0"/>
              </a:rPr>
              <a:t> </a:t>
            </a:r>
            <a:r>
              <a:rPr lang="en-US" sz="2800" b="0">
                <a:solidFill>
                  <a:srgbClr val="010101"/>
                </a:solidFill>
                <a:latin typeface="Times New Roman" panose="02020603050405020304" pitchFamily="18" charset="0"/>
                <a:cs typeface="Segoe UI" panose="020B0502040204020203" charset="0"/>
              </a:rPr>
              <a:t>(Из книги Д.С. Лихачева «Письма о добром и прекрасном»).</a:t>
            </a:r>
            <a:endParaRPr lang="ru-RU" altLang="en-US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Текстовое поле 99"/>
          <p:cNvSpPr txBox="1"/>
          <p:nvPr/>
        </p:nvSpPr>
        <p:spPr>
          <a:xfrm>
            <a:off x="384810" y="260350"/>
            <a:ext cx="8444230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30303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Сжатие текста. </a:t>
            </a:r>
            <a:endParaRPr lang="en-US" sz="3200" b="1">
              <a:solidFill>
                <a:srgbClr val="30303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/>
            <a:r>
              <a:rPr lang="en-US" sz="3200" b="1">
                <a:solidFill>
                  <a:srgbClr val="30303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0">
                <a:solidFill>
                  <a:srgbClr val="303030"/>
                </a:solidFill>
                <a:latin typeface="Tahoma" panose="020B0604030504040204" charset="0"/>
                <a:cs typeface="Calibri" panose="020F0502020204030204" pitchFamily="34" charset="0"/>
              </a:rPr>
              <a:t>Цель добра начинается с малого- желания добра близким, но потом она расширяется. </a:t>
            </a:r>
            <a:r>
              <a:rPr lang="en-US" sz="3200" b="0">
                <a:solidFill>
                  <a:srgbClr val="30303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0">
                <a:solidFill>
                  <a:srgbClr val="303030"/>
                </a:solidFill>
                <a:latin typeface="Tahoma" panose="020B0604030504040204" charset="0"/>
              </a:rPr>
              <a:t>Любовь к людям должна быть соединена с мудростью. Мудрость – это ум, соединённый с добротой. Если ум без доброты, он становится хитростью, которая оборачивается против самого человека. Мудрость же приносит доброе имя, спокойную совесть и счастье. (120 слов).</a:t>
            </a:r>
            <a:endParaRPr lang="ru-RU" altLang="en-US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940" y="260350"/>
            <a:ext cx="7317432" cy="4713704"/>
          </a:xfrm>
        </p:spPr>
        <p:txBody>
          <a:bodyPr>
            <a:normAutofit/>
          </a:bodyPr>
          <a:lstStyle/>
          <a:p>
            <a:pPr indent="0" algn="ctr">
              <a:spcAft>
                <a:spcPts val="1000"/>
              </a:spcAft>
              <a:buNone/>
            </a:pP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/>
              </a:rPr>
              <a:t>Микротемы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/>
              </a:rPr>
              <a:t> текста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/>
            </a:endParaRPr>
          </a:p>
          <a:p>
            <a:pPr indent="0" algn="just">
              <a:spcAft>
                <a:spcPts val="1000"/>
              </a:spcAft>
              <a:buNone/>
            </a:pP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573325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Микротема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– тема каждого абзаца в тексте.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673735" y="980440"/>
            <a:ext cx="801179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630555"/>
            <a:r>
              <a:rPr lang="en-US" sz="3600" b="1" i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Самая большая цель жизни – увеличивать добро в мире.</a:t>
            </a:r>
            <a:endParaRPr lang="en-US" sz="3600" b="1" i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630555"/>
            <a:r>
              <a:rPr lang="en-US" sz="3600" b="1" i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Надо быть патриотом, но не националистом.</a:t>
            </a:r>
            <a:endParaRPr lang="en-US" sz="3600" b="1" i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630555"/>
            <a:r>
              <a:rPr lang="en-US" sz="3600" b="1" i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Любовь к людям должна быть соединена с мудростью, которая приносит человеку доброе имя и спокойную совесть.</a:t>
            </a:r>
            <a:endParaRPr lang="ru-RU" altLang="en-US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3"/>
          </p:nvPr>
        </p:nvSpPr>
        <p:spPr>
          <a:xfrm>
            <a:off x="1115695" y="0"/>
            <a:ext cx="6400800" cy="3474720"/>
          </a:xfrm>
        </p:spPr>
        <p:txBody>
          <a:bodyPr>
            <a:normAutofit fontScale="25000"/>
          </a:bodyPr>
          <a:p>
            <a:pPr>
              <a:lnSpc>
                <a:spcPct val="100000"/>
              </a:lnSpc>
            </a:pPr>
            <a:r>
              <a:rPr lang="ru-RU" altLang="en-US" sz="8000"/>
              <a:t>Если скажут слово «Родина»,</a:t>
            </a:r>
            <a:endParaRPr lang="ru-RU" altLang="en-US" sz="8000"/>
          </a:p>
          <a:p>
            <a:pPr>
              <a:lnSpc>
                <a:spcPct val="100000"/>
              </a:lnSpc>
            </a:pPr>
            <a:r>
              <a:rPr lang="ru-RU" altLang="en-US" sz="8000"/>
              <a:t>Сразу в памяти встаёт</a:t>
            </a:r>
            <a:endParaRPr lang="ru-RU" altLang="en-US" sz="8000"/>
          </a:p>
          <a:p>
            <a:pPr>
              <a:lnSpc>
                <a:spcPct val="100000"/>
              </a:lnSpc>
            </a:pPr>
            <a:r>
              <a:rPr lang="ru-RU" altLang="en-US" sz="8000"/>
              <a:t>Старый дом, в саду смородина,</a:t>
            </a:r>
            <a:endParaRPr lang="ru-RU" altLang="en-US" sz="8000"/>
          </a:p>
          <a:p>
            <a:pPr>
              <a:lnSpc>
                <a:spcPct val="100000"/>
              </a:lnSpc>
            </a:pPr>
            <a:r>
              <a:rPr lang="ru-RU" altLang="en-US" sz="8000"/>
              <a:t>Толстый тополь у ворот.</a:t>
            </a:r>
            <a:endParaRPr lang="ru-RU" altLang="en-US" sz="8000"/>
          </a:p>
          <a:p>
            <a:pPr>
              <a:lnSpc>
                <a:spcPct val="100000"/>
              </a:lnSpc>
            </a:pPr>
            <a:r>
              <a:rPr lang="ru-RU" altLang="en-US" sz="8000"/>
              <a:t>У реки берёзка-скромница</a:t>
            </a:r>
            <a:endParaRPr lang="ru-RU" altLang="en-US" sz="8000"/>
          </a:p>
          <a:p>
            <a:pPr>
              <a:lnSpc>
                <a:spcPct val="100000"/>
              </a:lnSpc>
            </a:pPr>
            <a:r>
              <a:rPr lang="ru-RU" altLang="en-US" sz="8000"/>
              <a:t>И ромашковый бугор…</a:t>
            </a:r>
            <a:endParaRPr lang="ru-RU" altLang="en-US" sz="8000"/>
          </a:p>
          <a:p>
            <a:pPr>
              <a:lnSpc>
                <a:spcPct val="100000"/>
              </a:lnSpc>
            </a:pPr>
            <a:r>
              <a:rPr lang="ru-RU" altLang="en-US" sz="8000"/>
              <a:t>А другим, наверно, вспомнится</a:t>
            </a:r>
            <a:endParaRPr lang="ru-RU" altLang="en-US" sz="8000"/>
          </a:p>
          <a:p>
            <a:pPr>
              <a:lnSpc>
                <a:spcPct val="100000"/>
              </a:lnSpc>
            </a:pPr>
            <a:r>
              <a:rPr lang="ru-RU" altLang="en-US" sz="8000"/>
              <a:t>Свой родной московский двор…</a:t>
            </a:r>
            <a:endParaRPr lang="ru-RU" altLang="en-US" sz="8000"/>
          </a:p>
          <a:p>
            <a:pPr>
              <a:lnSpc>
                <a:spcPct val="100000"/>
              </a:lnSpc>
            </a:pPr>
            <a:r>
              <a:rPr lang="ru-RU" altLang="en-US" sz="8000"/>
              <a:t>В лужах первые кораблики,</a:t>
            </a:r>
            <a:endParaRPr lang="ru-RU" altLang="en-US" sz="8000"/>
          </a:p>
          <a:p>
            <a:pPr>
              <a:lnSpc>
                <a:spcPct val="100000"/>
              </a:lnSpc>
            </a:pPr>
            <a:r>
              <a:rPr lang="ru-RU" altLang="en-US" sz="8000"/>
              <a:t>Над скакалкой топот ног</a:t>
            </a:r>
            <a:endParaRPr lang="ru-RU" altLang="en-US" sz="8000"/>
          </a:p>
          <a:p>
            <a:pPr>
              <a:lnSpc>
                <a:spcPct val="100000"/>
              </a:lnSpc>
            </a:pPr>
            <a:r>
              <a:rPr lang="ru-RU" altLang="en-US" sz="8000"/>
              <a:t>И большой соседней фабрики</a:t>
            </a:r>
            <a:endParaRPr lang="ru-RU" altLang="en-US" sz="8000"/>
          </a:p>
          <a:p>
            <a:pPr>
              <a:lnSpc>
                <a:spcPct val="100000"/>
              </a:lnSpc>
            </a:pPr>
            <a:r>
              <a:rPr lang="ru-RU" altLang="en-US" sz="8000"/>
              <a:t>Громкий радостный гудок.</a:t>
            </a:r>
            <a:endParaRPr lang="ru-RU" altLang="en-US" sz="8000"/>
          </a:p>
          <a:p>
            <a:pPr>
              <a:lnSpc>
                <a:spcPct val="100000"/>
              </a:lnSpc>
            </a:pPr>
            <a:r>
              <a:rPr lang="ru-RU" altLang="en-US" sz="8000"/>
              <a:t>Или степь от маков красная,</a:t>
            </a:r>
            <a:endParaRPr lang="ru-RU" altLang="en-US" sz="8000"/>
          </a:p>
          <a:p>
            <a:pPr>
              <a:lnSpc>
                <a:spcPct val="100000"/>
              </a:lnSpc>
            </a:pPr>
            <a:r>
              <a:rPr lang="ru-RU" altLang="en-US" sz="8000"/>
              <a:t>Золотая целина…</a:t>
            </a:r>
            <a:endParaRPr lang="ru-RU" altLang="en-US" sz="8000"/>
          </a:p>
          <a:p>
            <a:pPr>
              <a:lnSpc>
                <a:spcPct val="100000"/>
              </a:lnSpc>
            </a:pPr>
            <a:r>
              <a:rPr lang="ru-RU" altLang="en-US" sz="8000"/>
              <a:t>Родина бывает разная,</a:t>
            </a:r>
            <a:endParaRPr lang="ru-RU" altLang="en-US" sz="11200"/>
          </a:p>
          <a:p>
            <a:pPr>
              <a:lnSpc>
                <a:spcPct val="100000"/>
              </a:lnSpc>
            </a:pPr>
            <a:r>
              <a:rPr lang="ru-RU" altLang="en-US" sz="8000"/>
              <a:t>Но у всех она одна!          З.Александрова.</a:t>
            </a:r>
            <a:endParaRPr lang="ru-RU" altLang="en-US" sz="8000"/>
          </a:p>
          <a:p>
            <a:endParaRPr lang="ru-RU" altLang="en-US" sz="8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3" y="1052736"/>
          <a:ext cx="8280920" cy="5604252"/>
        </p:xfrm>
        <a:graphic>
          <a:graphicData uri="http://schemas.openxmlformats.org/drawingml/2006/table">
            <a:tbl>
              <a:tblPr firstRow="1" firstCol="1" bandRow="1"/>
              <a:tblGrid>
                <a:gridCol w="1969908"/>
                <a:gridCol w="1577547"/>
                <a:gridCol w="1577547"/>
                <a:gridCol w="1577547"/>
                <a:gridCol w="1578371"/>
              </a:tblGrid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Знать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Знаю</a:t>
                      </a:r>
                      <a:endParaRPr lang="ru-RU" sz="14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Уметь</a:t>
                      </a:r>
                      <a:endParaRPr lang="ru-RU" sz="14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Умею</a:t>
                      </a:r>
                      <a:endParaRPr lang="ru-RU" sz="14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Проблемы</a:t>
                      </a:r>
                      <a:endParaRPr lang="ru-RU" sz="12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73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1. Понятие текста и его признаки.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1.Определять </a:t>
                      </a:r>
                      <a:endParaRPr lang="ru-RU" sz="14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а)тему текста</a:t>
                      </a:r>
                      <a:endParaRPr lang="ru-RU" sz="14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87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б)идею текста</a:t>
                      </a:r>
                      <a:endParaRPr lang="ru-RU" sz="14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04487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в)стиль</a:t>
                      </a:r>
                      <a:endParaRPr lang="ru-RU" sz="14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04487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г)тип</a:t>
                      </a:r>
                      <a:endParaRPr lang="ru-RU" sz="14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613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2.Способы сжатия текста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2. Выделять </a:t>
                      </a:r>
                      <a:r>
                        <a:rPr lang="ru-RU" sz="1400" b="1" dirty="0" err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микротемы</a:t>
                      </a: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в тексте.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673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3. Критерии написания сжатого изложения.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3. Сжимать текст.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685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4. Орфограммы и </a:t>
                      </a:r>
                      <a:r>
                        <a:rPr lang="ru-RU" sz="1400" b="1" dirty="0" err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пунтограммы</a:t>
                      </a: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в тестовых заданиях ГИА.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4. Работать с заданиями А и В  теста ГИА 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1030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5. Алгоритм написания сочинения-рассуждения.</a:t>
                      </a:r>
                      <a:endParaRPr lang="ru-RU" sz="14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5.Писать сочинение-рассуждение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506225"/>
            <a:ext cx="8424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 самооценки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30744"/>
            <a:ext cx="7272808" cy="5159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555" algn="ctr">
              <a:spcAft>
                <a:spcPts val="100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/>
              </a:rPr>
              <a:t>Домашнее задание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/>
              </a:rPr>
              <a:t> </a:t>
            </a:r>
            <a:r>
              <a:rPr lang="ru-RU" sz="2400" dirty="0" smtClean="0">
                <a:effectLst/>
                <a:latin typeface="Times New Roman" panose="02020603050405020304"/>
              </a:rPr>
              <a:t>(на выбор) </a:t>
            </a:r>
            <a:endParaRPr lang="ru-RU" sz="2400" dirty="0"/>
          </a:p>
          <a:p>
            <a:pPr marL="342900" indent="-342900" algn="just">
              <a:spcAft>
                <a:spcPts val="1000"/>
              </a:spcAft>
              <a:buAutoNum type="arabicPeriod"/>
            </a:pPr>
            <a:r>
              <a:rPr lang="ru-RU" sz="2400" dirty="0" smtClean="0">
                <a:effectLst/>
                <a:latin typeface="Times New Roman" panose="02020603050405020304"/>
              </a:rPr>
              <a:t>Написать сочинение-рассуждение на тему «Что значит быть патриотом?» В качестве аргументов вы можете привести примеры проявления этого качества в реальных жизненных ситуациях. Не забывайте о смысловой цельности, речевой связности и последовательности изложения. Объем сочинения  не менее 70 слов.</a:t>
            </a:r>
            <a:endParaRPr lang="ru-RU" sz="2400" dirty="0" smtClean="0">
              <a:effectLst/>
              <a:latin typeface="Times New Roman" panose="02020603050405020304"/>
            </a:endParaRPr>
          </a:p>
          <a:p>
            <a:pPr indent="0" algn="just">
              <a:spcAft>
                <a:spcPts val="1000"/>
              </a:spcAft>
              <a:buNone/>
            </a:pPr>
            <a:r>
              <a:rPr lang="ru-RU" sz="2400" dirty="0" smtClean="0">
                <a:effectLst/>
                <a:latin typeface="Times New Roman" panose="02020603050405020304"/>
              </a:rPr>
              <a:t>2. </a:t>
            </a:r>
            <a:r>
              <a:rPr lang="ru-RU" sz="2400" dirty="0" smtClean="0">
                <a:effectLst/>
                <a:latin typeface="Times New Roman" panose="02020603050405020304"/>
                <a:sym typeface="+mn-ea"/>
              </a:rPr>
              <a:t>Написать сжатое изложение по аудиозаписи. объем не менее 70 слов.</a:t>
            </a:r>
            <a:endParaRPr lang="ru-RU" sz="2400" dirty="0" smtClean="0">
              <a:effectLst/>
              <a:latin typeface="Times New Roman" panose="02020603050405020304"/>
            </a:endParaRPr>
          </a:p>
          <a:p>
            <a:pPr indent="0" algn="just">
              <a:spcAft>
                <a:spcPts val="1000"/>
              </a:spcAft>
              <a:buNone/>
            </a:pPr>
            <a:endParaRPr lang="ru-RU" sz="2400" dirty="0" smtClean="0">
              <a:effectLst/>
              <a:latin typeface="Times New Roman" panose="02020603050405020304"/>
            </a:endParaRPr>
          </a:p>
          <a:p>
            <a:pPr marL="457200" indent="-457200" algn="just">
              <a:spcAft>
                <a:spcPts val="1000"/>
              </a:spcAft>
              <a:buAutoNum type="arabicPeriod" startAt="3"/>
            </a:pPr>
            <a:endParaRPr lang="ru-RU" sz="2400" dirty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48411"/>
            <a:ext cx="7560840" cy="4608513"/>
          </a:xfrm>
        </p:spPr>
        <p:txBody>
          <a:bodyPr>
            <a:noAutofit/>
          </a:bodyPr>
          <a:lstStyle/>
          <a:p>
            <a:pPr marL="457200" indent="-4572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600" b="1" dirty="0">
                <a:latin typeface="Times New Roman" panose="02020603050405020304"/>
              </a:rPr>
              <a:t>Текст</a:t>
            </a:r>
            <a:endParaRPr lang="ru-RU" sz="3600" b="1" dirty="0"/>
          </a:p>
          <a:p>
            <a:pPr marL="457200" indent="-4572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600" b="1" dirty="0">
                <a:latin typeface="Times New Roman" panose="02020603050405020304"/>
              </a:rPr>
              <a:t>Тема текста</a:t>
            </a:r>
            <a:endParaRPr lang="ru-RU" sz="3600" b="1" dirty="0"/>
          </a:p>
          <a:p>
            <a:pPr marL="457200" indent="-4572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600" b="1" dirty="0">
                <a:latin typeface="Times New Roman" panose="02020603050405020304"/>
              </a:rPr>
              <a:t>Идея текста</a:t>
            </a:r>
            <a:endParaRPr lang="ru-RU" sz="3600" b="1" dirty="0"/>
          </a:p>
          <a:p>
            <a:pPr marL="457200" indent="-4572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600" b="1" dirty="0">
                <a:latin typeface="Times New Roman" panose="02020603050405020304"/>
              </a:rPr>
              <a:t>Стиль текста</a:t>
            </a:r>
            <a:endParaRPr lang="ru-RU" sz="3600" b="1" dirty="0"/>
          </a:p>
          <a:p>
            <a:pPr marL="457200" indent="-4572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600" b="1" dirty="0">
                <a:latin typeface="Times New Roman" panose="02020603050405020304"/>
              </a:rPr>
              <a:t>Тип речи</a:t>
            </a:r>
            <a:endParaRPr lang="ru-RU" sz="3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latin typeface="Times New Roman" panose="02020603050405020304"/>
                <a:ea typeface="Calibri" panose="020F0502020204030204"/>
              </a:rPr>
              <a:t>Основные орфограммы и </a:t>
            </a:r>
            <a:r>
              <a:rPr lang="ru-RU" sz="3600" b="1" dirty="0" err="1">
                <a:latin typeface="Times New Roman" panose="02020603050405020304"/>
                <a:ea typeface="Calibri" panose="020F0502020204030204"/>
              </a:rPr>
              <a:t>пунктограммы</a:t>
            </a:r>
            <a:r>
              <a:rPr lang="ru-RU" sz="2800" b="1" dirty="0">
                <a:latin typeface="Times New Roman" panose="02020603050405020304"/>
                <a:ea typeface="Calibri" panose="020F0502020204030204"/>
              </a:rPr>
              <a:t> </a:t>
            </a:r>
            <a:endParaRPr lang="ru-RU" sz="2800" b="1" dirty="0"/>
          </a:p>
        </p:txBody>
      </p:sp>
      <p:sp>
        <p:nvSpPr>
          <p:cNvPr id="4" name="Заголовок 3"/>
          <p:cNvSpPr/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284984"/>
            <a:ext cx="7560839" cy="22301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i="1" dirty="0">
                <a:effectLst/>
                <a:latin typeface="Times New Roman" panose="02020603050405020304"/>
                <a:ea typeface="Calibri" panose="020F0502020204030204"/>
              </a:rPr>
              <a:t>« А что есть чтение – как не разгадывание, извлечение тайного, оставшегося за строками, за пределами слов… Чтение – прежде всего сотворчество</a:t>
            </a:r>
            <a:r>
              <a:rPr lang="ru-RU" sz="2800" i="1" dirty="0" smtClean="0">
                <a:effectLst/>
                <a:latin typeface="Times New Roman" panose="02020603050405020304"/>
                <a:ea typeface="Calibri" panose="020F0502020204030204"/>
              </a:rPr>
              <a:t>».</a:t>
            </a:r>
            <a:br>
              <a:rPr lang="ru-RU" sz="2800" i="1" dirty="0" smtClean="0">
                <a:effectLst/>
                <a:latin typeface="Times New Roman" panose="02020603050405020304"/>
                <a:ea typeface="Calibri" panose="020F0502020204030204"/>
              </a:rPr>
            </a:br>
            <a:r>
              <a:rPr lang="ru-RU" sz="2800" i="1" dirty="0" smtClean="0">
                <a:effectLst/>
                <a:latin typeface="Times New Roman" panose="02020603050405020304"/>
                <a:ea typeface="Calibri" panose="020F0502020204030204"/>
              </a:rPr>
              <a:t>                                                       (М. Цветаева)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992888" cy="3474720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ru-RU" sz="2800" b="1" i="1" dirty="0">
                <a:latin typeface="Times New Roman" panose="02020603050405020304"/>
                <a:ea typeface="Calibri" panose="020F0502020204030204"/>
              </a:rPr>
              <a:t>« Перед вами громада – русский </a:t>
            </a:r>
            <a:r>
              <a:rPr lang="ru-RU" sz="2800" b="1" i="1" dirty="0" smtClean="0">
                <a:latin typeface="Times New Roman" panose="02020603050405020304"/>
                <a:ea typeface="Calibri" panose="020F0502020204030204"/>
              </a:rPr>
              <a:t>язык!</a:t>
            </a:r>
            <a:endParaRPr lang="ru-RU" sz="2800" b="1" i="1" dirty="0" smtClean="0">
              <a:latin typeface="Times New Roman" panose="02020603050405020304"/>
              <a:ea typeface="Calibri" panose="020F0502020204030204"/>
            </a:endParaRPr>
          </a:p>
          <a:p>
            <a:pPr marL="45720" indent="0" algn="just">
              <a:buNone/>
            </a:pPr>
            <a:r>
              <a:rPr lang="ru-RU" sz="2800" b="1" i="1" dirty="0" smtClean="0">
                <a:latin typeface="Times New Roman" panose="02020603050405020304"/>
                <a:ea typeface="Calibri" panose="020F0502020204030204"/>
              </a:rPr>
              <a:t>Наслаждение </a:t>
            </a:r>
            <a:r>
              <a:rPr lang="ru-RU" sz="2800" b="1" i="1" dirty="0">
                <a:latin typeface="Times New Roman" panose="02020603050405020304"/>
                <a:ea typeface="Calibri" panose="020F0502020204030204"/>
              </a:rPr>
              <a:t>глубокое зовёт вас, наслаждение погрузиться во всю неизмеримость его и изловить чудные законы его</a:t>
            </a:r>
            <a:r>
              <a:rPr lang="ru-RU" sz="2800" b="1" i="1" dirty="0" smtClean="0">
                <a:latin typeface="Times New Roman" panose="02020603050405020304"/>
                <a:ea typeface="Calibri" panose="020F0502020204030204"/>
              </a:rPr>
              <a:t>». (Н. В. Гоголь)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hrono.info/img/lica/lihachev_ds.jpg"/>
          <p:cNvPicPr>
            <a:picLocks noGrp="1"/>
          </p:cNvPicPr>
          <p:nvPr>
            <p:ph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8376"/>
            <a:ext cx="2919206" cy="41067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79912" y="83671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Дмитрий Сергеевич Лихачев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1988840"/>
            <a:ext cx="504056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/>
                <a:ea typeface="Calibri" panose="020F0502020204030204"/>
              </a:rPr>
              <a:t>Литературовед</a:t>
            </a:r>
            <a: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/>
                <a:ea typeface="Calibri" panose="020F0502020204030204"/>
              </a:rPr>
              <a:t>, историк культуры, текстолог, акаднмик, публицист.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/>
                <a:ea typeface="Calibri" panose="020F0502020204030204"/>
              </a:rPr>
              <a:t> </a:t>
            </a:r>
            <a: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/>
                <a:ea typeface="Calibri" panose="020F0502020204030204"/>
              </a:rPr>
              <a:t>Его книги, статьи, беседы являются тем великим наследием, изучение которого поможет хранить духовные традиции русской культуры, служению которым он посвятил свою </a:t>
            </a:r>
            <a:r>
              <a:rPr lang="ru-RU" sz="2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/>
                <a:ea typeface="Calibri" panose="020F0502020204030204"/>
              </a:rPr>
              <a:t>жизнь.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57D8C7">
            <a:hlinkClick r:id="" action="ppaction://media"/>
          </p:cNvPr>
          <p:cNvPicPr>
            <a:picLocks noChangeAspect="1"/>
          </p:cNvPicPr>
          <p:nvPr>
            <p:ph sz="quarter" idx="13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33520" y="2159000"/>
            <a:ext cx="619125" cy="61912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640080" y="1196975"/>
            <a:ext cx="83972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3600" b="1"/>
              <a:t>В чём самая большая цель жизни?</a:t>
            </a:r>
            <a:endParaRPr lang="ru-RU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ее содержимое 4"/>
          <p:cNvSpPr/>
          <p:nvPr>
            <p:ph sz="quarter" idx="13"/>
          </p:nvPr>
        </p:nvSpPr>
        <p:spPr>
          <a:xfrm>
            <a:off x="403860" y="731520"/>
            <a:ext cx="8409305" cy="3474720"/>
          </a:xfrm>
        </p:spPr>
        <p:txBody>
          <a:bodyPr>
            <a:noAutofit/>
          </a:bodyPr>
          <a:p>
            <a:r>
              <a:rPr lang="ru-RU" altLang="en-US" sz="2700" b="1"/>
              <a:t>Если обратимся к словарю Ожегова, то прочитаем: </a:t>
            </a:r>
            <a:endParaRPr lang="ru-RU" altLang="en-US" sz="2700" b="1"/>
          </a:p>
          <a:p>
            <a:r>
              <a:rPr lang="ru-RU" altLang="en-US" sz="2700" b="1"/>
              <a:t>ПАТРИОТИЗМ, а, м. Преданность и любовь к своему отечеству, к своему народу. П. русских воинов. | прил. патриотический, ая, ое.</a:t>
            </a:r>
            <a:endParaRPr lang="ru-RU" altLang="en-US" sz="2700" b="1"/>
          </a:p>
          <a:p>
            <a:r>
              <a:rPr lang="ru-RU" altLang="en-US" sz="2700" b="1"/>
              <a:t>НАЦИОНАЛИЗМ, а, м. 1. Идеология и политика, исходящая из идей национального превосходства и противопоставления своей нации другим. 2. Проявление психологии национального превосходства, национального антагонизма, идеи национальной замкнутости. | прил. националистический, ая, ое. Националистические взгляды.</a:t>
            </a:r>
            <a:endParaRPr lang="ru-RU" altLang="en-US" sz="2700" b="1"/>
          </a:p>
        </p:txBody>
      </p:sp>
      <p:sp>
        <p:nvSpPr>
          <p:cNvPr id="6" name="Заголовок 5"/>
          <p:cNvSpPr/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950" y="4869046"/>
            <a:ext cx="7848872" cy="46037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630555" algn="just">
              <a:spcAft>
                <a:spcPts val="1000"/>
              </a:spcAft>
            </a:pPr>
            <a:endParaRPr lang="ru-RU" sz="2400" b="1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69269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Компрессия 1 абзаца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695" y="1277620"/>
            <a:ext cx="891286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/>
              </a:rPr>
              <a:t>1)А в чем самая большая цель жизни? 2)Я думаю: увеличивать добро в окружающем нас. 3) А добро – это прежде всего счастье всех людей. 4) Ребенок любит свою мать и своего отца, братьев и сестер, свою семью, свой дом. 5)Постепенно расширяясь, его привязанности распространяются на школу, село, город, всю страну.6) А это уже совсем большое и глубокое чувство. </a:t>
            </a:r>
            <a:endParaRPr lang="ru-RU" sz="36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Текстовое поле 99"/>
          <p:cNvSpPr txBox="1"/>
          <p:nvPr/>
        </p:nvSpPr>
        <p:spPr>
          <a:xfrm>
            <a:off x="-180340" y="549275"/>
            <a:ext cx="954214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4000" b="0">
                <a:solidFill>
                  <a:srgbClr val="303030"/>
                </a:solidFill>
                <a:latin typeface="Tahoma" panose="020B0604030504040204" charset="0"/>
                <a:ea typeface="SimSun" panose="02010600030101010101" pitchFamily="2" charset="-122"/>
              </a:rPr>
              <a:t>Самая большая цель жизни – увеличение добра в нашем мире. Добро – это счастье людей. Сначала ребёнок испытывает любовь к своим родным, своей семье, своему дому. Потом это глубокое чувство распространяется на его школу, его город, на всю страну.</a:t>
            </a:r>
            <a:endParaRPr lang="ru-RU" altLang="en-US"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80920" cy="49297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Приемы сжатия (компрессии) текста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91680" y="1484784"/>
            <a:ext cx="79208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788024" y="148478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56176" y="1628800"/>
            <a:ext cx="172819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3568" y="263691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обобщение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263691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упрощение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242088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исключение</a:t>
            </a:r>
            <a:endParaRPr lang="ru-RU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5172</Words>
  <Application>WPS Presentation</Application>
  <PresentationFormat>Экран (4:3)</PresentationFormat>
  <Paragraphs>196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SimSun</vt:lpstr>
      <vt:lpstr>Wingdings</vt:lpstr>
      <vt:lpstr>Georgia</vt:lpstr>
      <vt:lpstr>Times New Roman</vt:lpstr>
      <vt:lpstr>Times New Roman</vt:lpstr>
      <vt:lpstr>Calibri</vt:lpstr>
      <vt:lpstr>Arial</vt:lpstr>
      <vt:lpstr>Tahoma</vt:lpstr>
      <vt:lpstr>Segoe UI</vt:lpstr>
      <vt:lpstr>Calibri</vt:lpstr>
      <vt:lpstr>Trebuchet MS</vt:lpstr>
      <vt:lpstr>Microsoft YaHei</vt:lpstr>
      <vt:lpstr>Arial Unicode MS</vt:lpstr>
      <vt:lpstr>Воздушный поток</vt:lpstr>
      <vt:lpstr>PowerPoint 演示文稿</vt:lpstr>
      <vt:lpstr>PowerPoint 演示文稿</vt:lpstr>
      <vt:lpstr>« А что есть чтение – как не разгадывание, извлечение тайного, оставшегося за строками, за пределами слов… Чтение – прежде всего сотворчество».                                                        (М. Цветаева)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Комплексный анализ текста</dc:title>
  <dc:creator>МОУ</dc:creator>
  <cp:lastModifiedBy>учитель</cp:lastModifiedBy>
  <cp:revision>11</cp:revision>
  <dcterms:created xsi:type="dcterms:W3CDTF">2014-01-20T11:01:00Z</dcterms:created>
  <dcterms:modified xsi:type="dcterms:W3CDTF">2025-04-28T07:52:16Z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2E3E07DE110D4CBB9C53168E5E27C502</vt:lpwstr>
  </property>
  <property fmtid="{D5CDD505-2E9C-101B-9397-08002B2CF9AE}" pid="3" name="KSOProductBuildVer">
    <vt:lpwstr>1049-11.2.0.11536</vt:lpwstr>
  </property>
</Properties>
</file>